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83" r:id="rId2"/>
    <p:sldId id="362" r:id="rId3"/>
    <p:sldId id="389" r:id="rId4"/>
    <p:sldId id="390" r:id="rId5"/>
    <p:sldId id="391" r:id="rId6"/>
    <p:sldId id="385" r:id="rId7"/>
    <p:sldId id="283" r:id="rId8"/>
    <p:sldId id="331" r:id="rId9"/>
    <p:sldId id="341" r:id="rId10"/>
    <p:sldId id="386" r:id="rId11"/>
    <p:sldId id="392" r:id="rId12"/>
    <p:sldId id="393" r:id="rId13"/>
    <p:sldId id="394" r:id="rId14"/>
    <p:sldId id="352" r:id="rId15"/>
    <p:sldId id="356" r:id="rId16"/>
    <p:sldId id="388" r:id="rId17"/>
    <p:sldId id="387" r:id="rId18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3"/>
            <p14:sldId id="362"/>
            <p14:sldId id="389"/>
            <p14:sldId id="390"/>
            <p14:sldId id="391"/>
            <p14:sldId id="385"/>
            <p14:sldId id="283"/>
            <p14:sldId id="331"/>
            <p14:sldId id="341"/>
            <p14:sldId id="386"/>
            <p14:sldId id="392"/>
            <p14:sldId id="393"/>
            <p14:sldId id="394"/>
            <p14:sldId id="352"/>
            <p14:sldId id="356"/>
            <p14:sldId id="388"/>
            <p14:sldId id="387"/>
          </p14:sldIdLst>
        </p14:section>
        <p14:section name="SLIDE STARTERS" id="{ACC24B29-0CC7-491A-A98A-CF7CBDBE501E}">
          <p14:sldIdLst/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18" autoAdjust="0"/>
    <p:restoredTop sz="84954" autoAdjust="0"/>
  </p:normalViewPr>
  <p:slideViewPr>
    <p:cSldViewPr snapToGrid="0">
      <p:cViewPr varScale="1">
        <p:scale>
          <a:sx n="75" d="100"/>
          <a:sy n="75" d="100"/>
        </p:scale>
        <p:origin x="192" y="616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2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png>
</file>

<file path=ppt/media/image13.tiff>
</file>

<file path=ppt/media/image14.tiff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2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3"/>
            <a:ext cx="5681980" cy="3696713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https://</a:t>
            </a:r>
            <a:r>
              <a:rPr kumimoji="1" lang="en-US" altLang="ko-KR" dirty="0" err="1"/>
              <a:t>youtu.be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oSFYwDDVgac?t</a:t>
            </a:r>
            <a:r>
              <a:rPr kumimoji="1" lang="en-US" altLang="ko-KR" dirty="0"/>
              <a:t>=1m25s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0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Less</a:t>
            </a:r>
            <a:r>
              <a:rPr kumimoji="1" lang="en-US" altLang="ko-KR" baseline="0" dirty="0"/>
              <a:t> </a:t>
            </a:r>
            <a:r>
              <a:rPr kumimoji="1" lang="en-US" altLang="ko-KR" baseline="0" dirty="0" err="1"/>
              <a:t>wearness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19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2/11/18 11:04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18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7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98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두 번째 수준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세 번째 수준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네 번째 수준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두 번째 수준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세 번째 수준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네 번째 수준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두 번째 수준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세 번째 수준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네 번째 수준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두 번째 수준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세 번째 수준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네 번째 수준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두 번째 수준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세 번째 수준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네 번째 수준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ko-KR" altLang="en-US"/>
              <a:t>그림을 개체 틀로 끌거나 아이콘을 클릭하여 추가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백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ko-KR" altLang="en-US" baseline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ko-KR" altLang="en-US"/>
              <a:t>그림을 개체 틀로 끌거나 아이콘을 클릭하여 추가</a:t>
            </a:r>
            <a:endParaRPr lang="en-US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1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1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SFYwDDVgac?t=1m25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solidFill>
            <a:schemeClr val="bg1">
              <a:alpha val="85000"/>
            </a:schemeClr>
          </a:solidFill>
        </p:spPr>
      </p:pic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2995659" cy="13735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Tyler Kim’20</a:t>
            </a:r>
          </a:p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Kent School</a:t>
            </a: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431391" y="2206703"/>
            <a:ext cx="8804365" cy="1344984"/>
          </a:xfrm>
        </p:spPr>
        <p:txBody>
          <a:bodyPr/>
          <a:lstStyle/>
          <a:p>
            <a:r>
              <a:rPr lang="en-US" dirty="0">
                <a:latin typeface="Stencil Std" charset="0"/>
                <a:ea typeface="Stencil Std" charset="0"/>
                <a:cs typeface="Stencil Std" charset="0"/>
              </a:rPr>
              <a:t>ORBITRON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365250" y="3585002"/>
            <a:ext cx="9461500" cy="757130"/>
          </a:xfrm>
        </p:spPr>
        <p:txBody>
          <a:bodyPr/>
          <a:lstStyle/>
          <a:p>
            <a:r>
              <a:rPr lang="en-US" dirty="0"/>
              <a:t>Project Proposal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1548" y="2927525"/>
            <a:ext cx="4787266" cy="2336308"/>
          </a:xfrm>
        </p:spPr>
        <p:txBody>
          <a:bodyPr/>
          <a:lstStyle/>
          <a:p>
            <a:r>
              <a:rPr kumimoji="1" lang="en-US" altLang="ko-KR" dirty="0"/>
              <a:t>“Why should </a:t>
            </a:r>
            <a:r>
              <a:rPr kumimoji="1" lang="en-US" altLang="ko-KR" sz="6600" dirty="0">
                <a:latin typeface="GungSeo" pitchFamily="2" charset="-127"/>
                <a:ea typeface="GungSeo" pitchFamily="2" charset="-127"/>
              </a:rPr>
              <a:t>I+KENT</a:t>
            </a:r>
            <a:r>
              <a:rPr kumimoji="1" lang="en-US" altLang="ko-KR" dirty="0"/>
              <a:t> care about this project?”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995510" y="242105"/>
            <a:ext cx="4083304" cy="1080296"/>
          </a:xfrm>
        </p:spPr>
        <p:txBody>
          <a:bodyPr/>
          <a:lstStyle/>
          <a:p>
            <a:r>
              <a:rPr kumimoji="1" lang="en-US" altLang="ko-KR" sz="4400" dirty="0">
                <a:latin typeface="Tw Cen MT Condensed Extra Bold" charset="0"/>
                <a:ea typeface="Tw Cen MT Condensed Extra Bold" charset="0"/>
                <a:cs typeface="Tw Cen MT Condensed Extra Bold" charset="0"/>
              </a:rPr>
              <a:t>Justification I</a:t>
            </a:r>
            <a:endParaRPr kumimoji="1" lang="ko-KR" altLang="en-US" sz="4400" dirty="0">
              <a:latin typeface="Tw Cen MT Condensed Extra Bold" charset="0"/>
              <a:ea typeface="Tw Cen MT Condensed Extra Bold" charset="0"/>
              <a:cs typeface="Tw Cen MT Condensed Extra Bold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/>
          </p:nvPr>
        </p:nvSpPr>
        <p:spPr>
          <a:xfrm>
            <a:off x="6078836" y="2029817"/>
            <a:ext cx="5671764" cy="646331"/>
          </a:xfrm>
        </p:spPr>
        <p:txBody>
          <a:bodyPr/>
          <a:lstStyle/>
          <a:p>
            <a:r>
              <a:rPr kumimoji="1" lang="en-US" altLang="ko-KR" sz="4000" b="0" dirty="0">
                <a:latin typeface="Big Caslon Medium" charset="0"/>
                <a:ea typeface="Big Caslon Medium" charset="0"/>
                <a:cs typeface="Big Caslon Medium" charset="0"/>
              </a:rPr>
              <a:t>Taking Another Step</a:t>
            </a:r>
            <a:endParaRPr kumimoji="1" lang="ko-KR" altLang="en-US" sz="4000" b="0" dirty="0">
              <a:latin typeface="Big Caslon Medium" charset="0"/>
              <a:ea typeface="Big Caslon Medium" charset="0"/>
              <a:cs typeface="Big Caslon Medium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6078836" y="3003472"/>
            <a:ext cx="5671764" cy="646331"/>
          </a:xfrm>
        </p:spPr>
        <p:txBody>
          <a:bodyPr/>
          <a:lstStyle/>
          <a:p>
            <a:r>
              <a:rPr kumimoji="1" lang="en-US" altLang="ko-KR" sz="4000" b="0" dirty="0">
                <a:latin typeface="Big Caslon Medium" charset="0"/>
                <a:ea typeface="Big Caslon Medium" charset="0"/>
                <a:cs typeface="Big Caslon Medium" charset="0"/>
              </a:rPr>
              <a:t>College Preparation</a:t>
            </a:r>
            <a:endParaRPr kumimoji="1" lang="ko-KR" altLang="en-US" sz="4000" b="0" dirty="0">
              <a:latin typeface="Big Caslon Medium" charset="0"/>
              <a:ea typeface="Big Caslon Medium" charset="0"/>
              <a:cs typeface="Big Caslon Medium" charset="0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C3AA4E1F-088E-0B4F-9E84-23B450CCB989}"/>
              </a:ext>
            </a:extLst>
          </p:cNvPr>
          <p:cNvSpPr txBox="1">
            <a:spLocks/>
          </p:cNvSpPr>
          <p:nvPr/>
        </p:nvSpPr>
        <p:spPr>
          <a:xfrm>
            <a:off x="6078836" y="4034112"/>
            <a:ext cx="5671764" cy="64633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765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568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4000" b="0" dirty="0">
                <a:latin typeface="Big Caslon Medium" charset="0"/>
                <a:ea typeface="Big Caslon Medium" charset="0"/>
                <a:cs typeface="Big Caslon Medium" charset="0"/>
              </a:rPr>
              <a:t>Engineering Experience</a:t>
            </a:r>
            <a:endParaRPr kumimoji="1" lang="ko-KR" altLang="en-US" sz="4000" b="0" dirty="0">
              <a:latin typeface="Big Caslon Medium" charset="0"/>
              <a:ea typeface="Big Caslon Medium" charset="0"/>
              <a:cs typeface="Big Caslon Medium" charset="0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9EEFE2CC-91BE-3343-82D1-4FDC502F30D1}"/>
              </a:ext>
            </a:extLst>
          </p:cNvPr>
          <p:cNvSpPr txBox="1">
            <a:spLocks/>
          </p:cNvSpPr>
          <p:nvPr/>
        </p:nvSpPr>
        <p:spPr>
          <a:xfrm>
            <a:off x="6119191" y="4986046"/>
            <a:ext cx="5844209" cy="70788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765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568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latinLnBrk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kumimoji="1" lang="en-US" altLang="ko-KR" sz="4000" b="0" dirty="0">
                <a:latin typeface="Big Caslon Medium" charset="0"/>
                <a:ea typeface="Big Caslon Medium" charset="0"/>
                <a:cs typeface="Big Caslon Medium" charset="0"/>
              </a:rPr>
              <a:t>Bragging Rights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21B6F1ED-FE40-F448-A41A-2E10FC982105}"/>
              </a:ext>
            </a:extLst>
          </p:cNvPr>
          <p:cNvSpPr txBox="1">
            <a:spLocks/>
          </p:cNvSpPr>
          <p:nvPr/>
        </p:nvSpPr>
        <p:spPr>
          <a:xfrm>
            <a:off x="6078836" y="469220"/>
            <a:ext cx="5844209" cy="132343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765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568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372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latinLnBrk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kumimoji="1" lang="en-US" altLang="ko-KR" sz="4000" b="0" dirty="0">
                <a:latin typeface="Big Caslon Medium" charset="0"/>
                <a:ea typeface="Big Caslon Medium" charset="0"/>
                <a:cs typeface="Big Caslon Medium" charset="0"/>
              </a:rPr>
              <a:t>Total Revolution of wheels, made by a student.</a:t>
            </a:r>
          </a:p>
        </p:txBody>
      </p:sp>
    </p:spTree>
    <p:extLst>
      <p:ext uri="{BB962C8B-B14F-4D97-AF65-F5344CB8AC3E}">
        <p14:creationId xmlns:p14="http://schemas.microsoft.com/office/powerpoint/2010/main" val="29574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4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4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5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5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4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500" fill="hold"/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uild="p"/>
          <p:bldP spid="7" grpId="0" build="p"/>
          <p:bldP spid="8" grpId="0" build="p"/>
          <p:bldP spid="11" grpId="0" build="p"/>
          <p:bldP spid="12" grpId="0" build="p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build="p"/>
          <p:bldP spid="7" grpId="0" build="p"/>
          <p:bldP spid="8" grpId="0" build="p"/>
          <p:bldP spid="11" grpId="0" build="p"/>
          <p:bldP spid="12" grpId="0" build="p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02AD17B-E778-1B4D-958C-6D6856BA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11</a:t>
            </a:fld>
            <a:endParaRPr lang="en-US"/>
          </a:p>
        </p:txBody>
      </p:sp>
      <p:sp>
        <p:nvSpPr>
          <p:cNvPr id="3" name="평행 사변형[P] 2">
            <a:extLst>
              <a:ext uri="{FF2B5EF4-FFF2-40B4-BE49-F238E27FC236}">
                <a16:creationId xmlns:a16="http://schemas.microsoft.com/office/drawing/2014/main" id="{1D732E63-D156-0F41-9F8B-DAB416AAC0BB}"/>
              </a:ext>
            </a:extLst>
          </p:cNvPr>
          <p:cNvSpPr/>
          <p:nvPr/>
        </p:nvSpPr>
        <p:spPr>
          <a:xfrm>
            <a:off x="-508000" y="0"/>
            <a:ext cx="8619067" cy="1151467"/>
          </a:xfrm>
          <a:prstGeom prst="parallelogram">
            <a:avLst>
              <a:gd name="adj" fmla="val 37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200" dirty="0" err="1">
                <a:solidFill>
                  <a:schemeClr val="accent2">
                    <a:lumMod val="50000"/>
                  </a:schemeClr>
                </a:solidFill>
              </a:rPr>
              <a:t>Orbitron</a:t>
            </a:r>
            <a:r>
              <a:rPr kumimoji="1" lang="en-US" altLang="ko-KR" sz="3200" dirty="0">
                <a:solidFill>
                  <a:schemeClr val="accent2">
                    <a:lumMod val="50000"/>
                  </a:schemeClr>
                </a:solidFill>
              </a:rPr>
              <a:t> Controlling Software using C#</a:t>
            </a:r>
            <a:endParaRPr kumimoji="1" lang="ko-KR" altLang="en-US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A7E5D0-942C-9E41-92B3-6B2822E3B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774" y="1151467"/>
            <a:ext cx="4277811" cy="57065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2D5FDFC-A14C-9646-B885-AE2F6821F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38" y="1151467"/>
            <a:ext cx="4277811" cy="5706533"/>
          </a:xfrm>
          <a:prstGeom prst="rect">
            <a:avLst/>
          </a:prstGeom>
        </p:spPr>
      </p:pic>
      <p:sp>
        <p:nvSpPr>
          <p:cNvPr id="8" name="톱니 모양의 오른쪽 화살표[N] 7">
            <a:extLst>
              <a:ext uri="{FF2B5EF4-FFF2-40B4-BE49-F238E27FC236}">
                <a16:creationId xmlns:a16="http://schemas.microsoft.com/office/drawing/2014/main" id="{8D847EE8-56DA-384D-9942-C7343FB9BB5E}"/>
              </a:ext>
            </a:extLst>
          </p:cNvPr>
          <p:cNvSpPr/>
          <p:nvPr/>
        </p:nvSpPr>
        <p:spPr>
          <a:xfrm>
            <a:off x="5101102" y="3496733"/>
            <a:ext cx="1967218" cy="10160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3581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A41133-4731-7A4D-A088-59475311E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BE52DD-1983-AE4C-AE89-7B90F5D3C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2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F7AF397-8CEE-DE46-A3C1-DB47DFBC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13</a:t>
            </a:fld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D8F166-6F8B-7A46-9563-5D329BB92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23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4NOtC5S178ucvEGy5IcILa5ZnUtme4YRno33JIu3SNWSeg5Ch8U32exmq2t2onzu-gB3XGmijVRk1TQoFzn_nXTkbBwsOphm43m_6R5IRqFJz1HJoGwhDSBhDTIJ_wIRofGMe7iE"/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2" r="717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041297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3000"/>
                </a:schemeClr>
              </a:gs>
              <a:gs pos="9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5776118" y="4649050"/>
            <a:ext cx="5960269" cy="1451679"/>
          </a:xfrm>
        </p:spPr>
        <p:txBody>
          <a:bodyPr/>
          <a:lstStyle/>
          <a:p>
            <a:r>
              <a:rPr lang="en-US" sz="2000" b="1" dirty="0" err="1">
                <a:solidFill>
                  <a:schemeClr val="bg2"/>
                </a:solidFill>
                <a:latin typeface="Big Caslon Medium" charset="0"/>
                <a:ea typeface="Big Caslon Medium" charset="0"/>
                <a:cs typeface="Big Caslon Medium" charset="0"/>
              </a:rPr>
              <a:t>Orbitron_Car</a:t>
            </a:r>
            <a:endParaRPr lang="en-US" sz="2000" b="1" dirty="0">
              <a:solidFill>
                <a:schemeClr val="bg2"/>
              </a:solidFill>
              <a:latin typeface="Big Caslon Medium" charset="0"/>
              <a:ea typeface="Big Caslon Medium" charset="0"/>
              <a:cs typeface="Big Caslon Medium" charset="0"/>
            </a:endParaRPr>
          </a:p>
          <a:p>
            <a:pPr lvl="1"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</a:rPr>
              <a:t>The car’s base will be made out of black acrylic material, and the</a:t>
            </a:r>
          </a:p>
          <a:p>
            <a:pPr lvl="1"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</a:rPr>
              <a:t>Frame will be constructed with acrylic material as well, or lightweight metal.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0" y="670244"/>
            <a:ext cx="5875734" cy="59093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CAD Design #1</a:t>
            </a: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696726" y="6484937"/>
            <a:ext cx="533348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096000" y="2636520"/>
            <a:ext cx="6096000" cy="3714863"/>
          </a:xfrm>
        </p:spPr>
        <p:txBody>
          <a:bodyPr/>
          <a:lstStyle/>
          <a:p>
            <a:r>
              <a:rPr lang="en-US" dirty="0" err="1"/>
              <a:t>Orbitron_Wheel</a:t>
            </a:r>
            <a:endParaRPr lang="en-US" dirty="0"/>
          </a:p>
          <a:p>
            <a:pPr lvl="2"/>
            <a:r>
              <a:rPr lang="en-US" dirty="0"/>
              <a:t>There will be two separate axis of the wheel</a:t>
            </a:r>
          </a:p>
          <a:p>
            <a:pPr lvl="2"/>
            <a:r>
              <a:rPr lang="en-US" dirty="0"/>
              <a:t>allowing it to move in all directions</a:t>
            </a:r>
          </a:p>
          <a:p>
            <a:pPr lvl="2"/>
            <a:r>
              <a:rPr lang="en-US" dirty="0"/>
              <a:t>DC motor will be used to turn the actual wheel and stepper motors will be used for changing </a:t>
            </a:r>
          </a:p>
          <a:p>
            <a:pPr lvl="2"/>
            <a:r>
              <a:rPr lang="en-US" dirty="0"/>
              <a:t>the vertical axis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172200" y="728123"/>
            <a:ext cx="5791200" cy="590931"/>
          </a:xfrm>
        </p:spPr>
        <p:txBody>
          <a:bodyPr/>
          <a:lstStyle/>
          <a:p>
            <a:r>
              <a:rPr lang="en-US" dirty="0"/>
              <a:t>CAD Design #2</a:t>
            </a:r>
          </a:p>
        </p:txBody>
      </p:sp>
      <p:pic>
        <p:nvPicPr>
          <p:cNvPr id="3076" name="Picture 4" descr="https://lh3.googleusercontent.com/XFauz7YFTo61g9eYPBbu_sr7DkRcduMpCC-ZBB6pziB58HTHM3dYE3g1D1FGlR4Yorke5XYOLyRjdR4fY8iHL6d8ztcVHOeTrCWL2dUf5-0Nl1U4ar3I1r73na35pFZObl_c-uzr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9" r="8379"/>
          <a:stretch>
            <a:fillRect/>
          </a:stretch>
        </p:blipFill>
        <p:spPr bwMode="auto">
          <a:xfrm>
            <a:off x="1588" y="1588"/>
            <a:ext cx="6094412" cy="685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918218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304800" y="533054"/>
            <a:ext cx="11658600" cy="701731"/>
          </a:xfrm>
        </p:spPr>
        <p:txBody>
          <a:bodyPr/>
          <a:lstStyle/>
          <a:p>
            <a:r>
              <a:rPr kumimoji="1" lang="en-US" altLang="ko-KR" sz="4400" dirty="0">
                <a:latin typeface="Big Caslon Medium" charset="0"/>
                <a:ea typeface="Big Caslon Medium" charset="0"/>
                <a:cs typeface="Big Caslon Medium" charset="0"/>
              </a:rPr>
              <a:t>Finance</a:t>
            </a:r>
            <a:endParaRPr kumimoji="1" lang="ko-KR" altLang="en-US" sz="4400" dirty="0">
              <a:latin typeface="Big Caslon Medium" charset="0"/>
              <a:ea typeface="Big Caslon Medium" charset="0"/>
              <a:cs typeface="Big Caslon Medium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014671"/>
              </p:ext>
            </p:extLst>
          </p:nvPr>
        </p:nvGraphicFramePr>
        <p:xfrm>
          <a:off x="2174962" y="1936516"/>
          <a:ext cx="9288168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77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45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52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#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Components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Price(USD)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1" lang="en-US" altLang="ko-KR" dirty="0"/>
                        <a:t>4 </a:t>
                      </a:r>
                      <a:r>
                        <a:rPr kumimoji="1" lang="en-US" altLang="ko-KR" i="1" dirty="0" err="1"/>
                        <a:t>Myo</a:t>
                      </a:r>
                      <a:r>
                        <a:rPr kumimoji="1" lang="en-US" altLang="ko-KR" i="1" dirty="0"/>
                        <a:t>-Release Ball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121.24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Arduino Mega Board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53.20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Extra Arduino parts: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</a:rPr>
                        <a:t> Shields, Motor Drivers, </a:t>
                      </a:r>
                      <a:r>
                        <a:rPr lang="en-US" altLang="ko-KR" baseline="0" dirty="0" err="1">
                          <a:solidFill>
                            <a:schemeClr val="tx1"/>
                          </a:solidFill>
                        </a:rPr>
                        <a:t>XBee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</a:rPr>
                        <a:t> Components etc.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200.00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 High Torque Stepper Motors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130.00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912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 Right angle gearbox high-torque motors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160.16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Raw Materials(Wood, Metal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etc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*50.00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dk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Extra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</a:rPr>
                        <a:t> Electronic Parts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*30.00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Total Estimated</a:t>
                      </a:r>
                      <a:r>
                        <a:rPr lang="en-US" altLang="ko-KR" baseline="0" dirty="0">
                          <a:solidFill>
                            <a:schemeClr val="tx1"/>
                          </a:solidFill>
                        </a:rPr>
                        <a:t> Cost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*744.60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텍스트 상자 6"/>
          <p:cNvSpPr txBox="1"/>
          <p:nvPr/>
        </p:nvSpPr>
        <p:spPr>
          <a:xfrm>
            <a:off x="6465654" y="1050119"/>
            <a:ext cx="394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*(Star) means it is an approximated cost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텍스트 상자 6">
            <a:extLst>
              <a:ext uri="{FF2B5EF4-FFF2-40B4-BE49-F238E27FC236}">
                <a16:creationId xmlns:a16="http://schemas.microsoft.com/office/drawing/2014/main" id="{4B027577-0111-FF49-B3A1-874493767940}"/>
              </a:ext>
            </a:extLst>
          </p:cNvPr>
          <p:cNvSpPr txBox="1"/>
          <p:nvPr/>
        </p:nvSpPr>
        <p:spPr>
          <a:xfrm>
            <a:off x="4330550" y="5421809"/>
            <a:ext cx="4763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I expect the total cost will be around 700~800$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229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0" y="0"/>
            <a:ext cx="1041297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3000"/>
                </a:schemeClr>
              </a:gs>
              <a:gs pos="9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2053947" y="419100"/>
            <a:ext cx="2377440" cy="8402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5547360" y="4831612"/>
            <a:ext cx="5960269" cy="1835887"/>
          </a:xfrm>
        </p:spPr>
        <p:txBody>
          <a:bodyPr/>
          <a:lstStyle/>
          <a:p>
            <a:r>
              <a:rPr lang="en-US" sz="2000" dirty="0" err="1">
                <a:solidFill>
                  <a:schemeClr val="bg1"/>
                </a:solidFill>
              </a:rPr>
              <a:t>Orbitron_Car</a:t>
            </a:r>
            <a:endParaRPr lang="en-US" sz="2000" dirty="0">
              <a:solidFill>
                <a:schemeClr val="bg1"/>
              </a:solidFill>
            </a:endParaRPr>
          </a:p>
          <a:p>
            <a:pPr lvl="1"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</a:rPr>
              <a:t>The wooden base of the car will be attached </a:t>
            </a:r>
          </a:p>
          <a:p>
            <a:pPr lvl="1"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</a:rPr>
              <a:t>on top of the metal base that is </a:t>
            </a:r>
            <a:r>
              <a:rPr lang="en-US" sz="1400" dirty="0" err="1">
                <a:solidFill>
                  <a:schemeClr val="bg1"/>
                </a:solidFill>
              </a:rPr>
              <a:t>attatched</a:t>
            </a:r>
            <a:r>
              <a:rPr lang="en-US" sz="1400" dirty="0">
                <a:solidFill>
                  <a:schemeClr val="bg1"/>
                </a:solidFill>
              </a:rPr>
              <a:t> with</a:t>
            </a:r>
          </a:p>
          <a:p>
            <a:pPr lvl="1">
              <a:spcAft>
                <a:spcPts val="1200"/>
              </a:spcAft>
            </a:pPr>
            <a:r>
              <a:rPr lang="en-US" sz="1400" dirty="0">
                <a:solidFill>
                  <a:schemeClr val="bg1"/>
                </a:solidFill>
              </a:rPr>
              <a:t>the wheels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59093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CAD Design #2</a:t>
            </a:r>
          </a:p>
        </p:txBody>
      </p:sp>
      <p:sp>
        <p:nvSpPr>
          <p:cNvPr id="4" name="그림 개체 틀 3"/>
          <p:cNvSpPr>
            <a:spLocks noGrp="1"/>
          </p:cNvSpPr>
          <p:nvPr>
            <p:ph type="pic" sz="quarter" idx="12"/>
          </p:nvPr>
        </p:nvSpPr>
        <p:spPr>
          <a:xfrm>
            <a:off x="-1885" y="0"/>
            <a:ext cx="12190413" cy="6858000"/>
          </a:xfrm>
        </p:spPr>
      </p:sp>
      <p:sp>
        <p:nvSpPr>
          <p:cNvPr id="7" name="텍스트 상자 6"/>
          <p:cNvSpPr txBox="1"/>
          <p:nvPr/>
        </p:nvSpPr>
        <p:spPr>
          <a:xfrm>
            <a:off x="1403931" y="1402080"/>
            <a:ext cx="436369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600" dirty="0">
                <a:latin typeface="Imprint MT Shadow" charset="0"/>
                <a:ea typeface="Imprint MT Shadow" charset="0"/>
                <a:cs typeface="Imprint MT Shadow" charset="0"/>
              </a:rPr>
              <a:t>Thank You</a:t>
            </a:r>
          </a:p>
        </p:txBody>
      </p:sp>
      <p:sp>
        <p:nvSpPr>
          <p:cNvPr id="8" name="텍스트 상자 7"/>
          <p:cNvSpPr txBox="1"/>
          <p:nvPr/>
        </p:nvSpPr>
        <p:spPr>
          <a:xfrm>
            <a:off x="2301240" y="2541594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Bradley Hand" charset="0"/>
                <a:ea typeface="Bradley Hand" charset="0"/>
                <a:cs typeface="Bradley Hand" charset="0"/>
              </a:rPr>
              <a:t>For your consideration</a:t>
            </a:r>
            <a:endParaRPr kumimoji="1" lang="ko-KR" alt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630" y="2577699"/>
            <a:ext cx="4048166" cy="3749040"/>
          </a:xfrm>
          <a:prstGeom prst="rect">
            <a:avLst/>
          </a:prstGeom>
        </p:spPr>
      </p:pic>
      <p:sp>
        <p:nvSpPr>
          <p:cNvPr id="14" name="텍스트 상자 13"/>
          <p:cNvSpPr txBox="1"/>
          <p:nvPr/>
        </p:nvSpPr>
        <p:spPr>
          <a:xfrm>
            <a:off x="2456732" y="5530541"/>
            <a:ext cx="23134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>
                <a:solidFill>
                  <a:schemeClr val="bg1"/>
                </a:solidFill>
                <a:latin typeface="Baskerville Old Face" charset="0"/>
                <a:ea typeface="Baskerville Old Face" charset="0"/>
                <a:cs typeface="Baskerville Old Face" charset="0"/>
              </a:rPr>
              <a:t>Tyler Kim</a:t>
            </a:r>
            <a:endParaRPr kumimoji="1" lang="ko-KR" altLang="en-US" sz="4000" dirty="0">
              <a:solidFill>
                <a:schemeClr val="bg1"/>
              </a:solidFill>
              <a:latin typeface="Baskerville Old Face" charset="0"/>
              <a:ea typeface="Baskerville Old Face" charset="0"/>
              <a:cs typeface="Baskerville Old 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905390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2996" y="3115994"/>
            <a:ext cx="11660405" cy="625641"/>
          </a:xfrm>
        </p:spPr>
        <p:txBody>
          <a:bodyPr/>
          <a:lstStyle/>
          <a:p>
            <a:r>
              <a:rPr lang="en-US" dirty="0">
                <a:latin typeface="Big Caslon Medium" charset="0"/>
                <a:ea typeface="Big Caslon Medium" charset="0"/>
                <a:cs typeface="Big Caslon Medium" charset="0"/>
              </a:rPr>
              <a:t>“Vehicle with spherical wheels”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368941"/>
            <a:ext cx="4376615" cy="535531"/>
          </a:xfrm>
        </p:spPr>
        <p:txBody>
          <a:bodyPr/>
          <a:lstStyle/>
          <a:p>
            <a:r>
              <a:rPr lang="en-US" sz="3200" dirty="0"/>
              <a:t>What is ORBITRON?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206240"/>
            <a:ext cx="11658600" cy="1806648"/>
          </a:xfrm>
        </p:spPr>
        <p:txBody>
          <a:bodyPr/>
          <a:lstStyle/>
          <a:p>
            <a:r>
              <a:rPr lang="en-US" dirty="0"/>
              <a:t>The main objective of this project is</a:t>
            </a:r>
          </a:p>
          <a:p>
            <a:r>
              <a:rPr lang="en-US" dirty="0"/>
              <a:t>to pull out the potential and benefits</a:t>
            </a:r>
          </a:p>
          <a:p>
            <a:r>
              <a:rPr lang="en-US" dirty="0"/>
              <a:t>of spherical wheels, but approaching</a:t>
            </a:r>
          </a:p>
          <a:p>
            <a:r>
              <a:rPr lang="en-US" dirty="0"/>
              <a:t>it in a more realistic way.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!</a:t>
            </a:r>
          </a:p>
        </p:txBody>
      </p:sp>
      <p:sp>
        <p:nvSpPr>
          <p:cNvPr id="6" name="Title 8"/>
          <p:cNvSpPr txBox="1">
            <a:spLocks/>
          </p:cNvSpPr>
          <p:nvPr/>
        </p:nvSpPr>
        <p:spPr>
          <a:xfrm>
            <a:off x="531595" y="3348296"/>
            <a:ext cx="11660405" cy="625641"/>
          </a:xfrm>
          <a:prstGeom prst="rect">
            <a:avLst/>
          </a:prstGeom>
        </p:spPr>
        <p:txBody>
          <a:bodyPr vert="horz" wrap="square" lIns="457200" tIns="45720" rIns="457200" bIns="4572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latin typeface="Big Caslon Medium" charset="0"/>
                <a:ea typeface="Big Caslon Medium" charset="0"/>
                <a:cs typeface="Big Caslon Medium" charset="0"/>
              </a:rPr>
              <a:t>Just like in this SF movie ”</a:t>
            </a:r>
            <a:r>
              <a:rPr lang="en-US" sz="1000" dirty="0" err="1">
                <a:latin typeface="Big Caslon Medium" charset="0"/>
                <a:ea typeface="Big Caslon Medium" charset="0"/>
                <a:cs typeface="Big Caslon Medium" charset="0"/>
              </a:rPr>
              <a:t>I,robot</a:t>
            </a:r>
            <a:r>
              <a:rPr lang="en-US" sz="1000" dirty="0">
                <a:latin typeface="Big Caslon Medium" charset="0"/>
                <a:ea typeface="Big Caslon Medium" charset="0"/>
                <a:cs typeface="Big Caslon Medium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960110D-E955-9B46-8088-55D649D829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45899" y="299831"/>
            <a:ext cx="9084398" cy="646331"/>
          </a:xfrm>
        </p:spPr>
        <p:txBody>
          <a:bodyPr/>
          <a:lstStyle/>
          <a:p>
            <a:r>
              <a:rPr kumimoji="1" lang="en-US" altLang="ko-KR" sz="4000" dirty="0"/>
              <a:t>Market Analysis - </a:t>
            </a:r>
            <a:r>
              <a:rPr lang="en-US" altLang="ko-KR" dirty="0"/>
              <a:t>World Tire Market</a:t>
            </a:r>
            <a:endParaRPr kumimoji="1" lang="ko-KR" altLang="en-US" sz="400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3A7AAC-B03E-3A43-8F2C-ACFC90FF8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 descr="https://lh6.googleusercontent.com/KdFXOZBm7QpOeccMlXmZzQiqK06WiFmoMUMmZNxCMS_LI-CxmV4FIGKefq3QpY_RriqZUR6s2Hp412HmztSImQ2akXe8MCdE7779Kznah4ZtESkKYX4gf2Dc397R5NyQPj-e3It-">
            <a:extLst>
              <a:ext uri="{FF2B5EF4-FFF2-40B4-BE49-F238E27FC236}">
                <a16:creationId xmlns:a16="http://schemas.microsoft.com/office/drawing/2014/main" id="{BCFBC8D7-3219-3A43-9F76-43D5FF1D86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" t="28044" r="1957" b="1341"/>
          <a:stretch/>
        </p:blipFill>
        <p:spPr bwMode="auto">
          <a:xfrm>
            <a:off x="491066" y="2184401"/>
            <a:ext cx="5435600" cy="257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VhKM-sZRSApSlDjxVuch4U-aNiORUHp_OfzMmivyno0kX-krAIusQT7MrbSKU5_CjuOnJTF9G2FBq4rUx68kYkM8GNCTUKkXEf-WX3SIkTbimz2ZleakDVpBSQptRYBoGrkwXxb">
            <a:extLst>
              <a:ext uri="{FF2B5EF4-FFF2-40B4-BE49-F238E27FC236}">
                <a16:creationId xmlns:a16="http://schemas.microsoft.com/office/drawing/2014/main" id="{9D128A62-08B9-334C-82F8-C122603B7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882" y="1443566"/>
            <a:ext cx="3744383" cy="4585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534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960110D-E955-9B46-8088-55D649D829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45899" y="299831"/>
            <a:ext cx="9084398" cy="646331"/>
          </a:xfrm>
        </p:spPr>
        <p:txBody>
          <a:bodyPr/>
          <a:lstStyle/>
          <a:p>
            <a:r>
              <a:rPr kumimoji="1" lang="en-US" altLang="ko-KR" sz="4000" dirty="0"/>
              <a:t>Market Analysis - </a:t>
            </a:r>
            <a:r>
              <a:rPr lang="en-US" altLang="ko-KR" dirty="0"/>
              <a:t>South Korea’s Parking Lot System</a:t>
            </a:r>
            <a:endParaRPr kumimoji="1" lang="ko-KR" altLang="en-US" sz="400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3A7AAC-B03E-3A43-8F2C-ACFC90FF8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EC82AEF-E199-F749-98EE-21DB54E25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1667933"/>
            <a:ext cx="5410200" cy="3048000"/>
          </a:xfrm>
          <a:prstGeom prst="rect">
            <a:avLst/>
          </a:prstGeom>
        </p:spPr>
      </p:pic>
      <p:pic>
        <p:nvPicPr>
          <p:cNvPr id="1026" name="Picture 2" descr="https://lh5.googleusercontent.com/p0ZYyqJR2S5jBaOTzb4tQeAzfzJDevWHQ7NQczIq7KhOeLwffHreHg_6nPAYWYtCKu9-hah54fZVfO1s0eykkiXmwU-MUhOM-6FBahcfNqJCdOcToQbmFE5rJ9667XoigFka91s4">
            <a:extLst>
              <a:ext uri="{FF2B5EF4-FFF2-40B4-BE49-F238E27FC236}">
                <a16:creationId xmlns:a16="http://schemas.microsoft.com/office/drawing/2014/main" id="{982B4030-80B9-EB4E-8012-0A1484F83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134" y="1667933"/>
            <a:ext cx="3759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1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5FD8C34-CFD3-8141-9B66-77187077F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47" y="2395935"/>
            <a:ext cx="3714704" cy="1783052"/>
          </a:xfrm>
        </p:spPr>
        <p:txBody>
          <a:bodyPr/>
          <a:lstStyle/>
          <a:p>
            <a:pPr marL="342900" indent="-342900" algn="just">
              <a:buFontTx/>
              <a:buChar char="-"/>
            </a:pPr>
            <a:r>
              <a:rPr kumimoji="1" lang="en-US" altLang="ko-KR" sz="1800" dirty="0"/>
              <a:t>Magnetic Levitation</a:t>
            </a:r>
          </a:p>
          <a:p>
            <a:pPr algn="just"/>
            <a:endParaRPr kumimoji="1" lang="en-US" altLang="ko-KR" sz="1200" dirty="0"/>
          </a:p>
          <a:p>
            <a:pPr marL="342900" indent="-342900" algn="just">
              <a:buFontTx/>
              <a:buChar char="-"/>
            </a:pPr>
            <a:endParaRPr kumimoji="1" lang="ko-KR" altLang="en-US" sz="1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06F1B4-330A-CC4C-ADE1-8818D1F8898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17758" y="2395935"/>
            <a:ext cx="3840480" cy="341632"/>
          </a:xfrm>
        </p:spPr>
        <p:txBody>
          <a:bodyPr/>
          <a:lstStyle/>
          <a:p>
            <a:pPr marL="342900" indent="-342900" algn="just">
              <a:buFontTx/>
              <a:buChar char="-"/>
            </a:pPr>
            <a:r>
              <a:rPr kumimoji="1" lang="en-US" altLang="ko-KR" sz="1800" dirty="0" err="1"/>
              <a:t>Mecanum</a:t>
            </a:r>
            <a:r>
              <a:rPr kumimoji="1" lang="en-US" altLang="ko-KR" sz="1800" dirty="0"/>
              <a:t> Wheels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90252B-4B6E-8341-8C64-D0C19DC553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57220" y="2425248"/>
            <a:ext cx="3773077" cy="719171"/>
          </a:xfrm>
        </p:spPr>
        <p:txBody>
          <a:bodyPr/>
          <a:lstStyle/>
          <a:p>
            <a:pPr marL="342900" indent="-342900" algn="just">
              <a:buFontTx/>
              <a:buChar char="-"/>
            </a:pPr>
            <a:r>
              <a:rPr kumimoji="1" lang="en-US" altLang="ko-KR" sz="1800" dirty="0"/>
              <a:t>Ball-pin Tire</a:t>
            </a:r>
          </a:p>
          <a:p>
            <a:pPr marL="342900" indent="-342900" algn="just">
              <a:buFontTx/>
              <a:buChar char="-"/>
            </a:pPr>
            <a:endParaRPr kumimoji="1" lang="ko-KR" altLang="en-US" sz="1800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0FA77BC-72EE-2D4D-9011-06C1E9D3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28FA8F9-6049-C748-8AEC-96AAF81D19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altLang="ko-KR" dirty="0"/>
              <a:t>Analysis of Prior Solution Examples</a:t>
            </a:r>
            <a:endParaRPr kumimoji="1"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3F2531-69A0-9140-B8C4-37A91F095C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텍스트상자 7">
            <a:extLst>
              <a:ext uri="{FF2B5EF4-FFF2-40B4-BE49-F238E27FC236}">
                <a16:creationId xmlns:a16="http://schemas.microsoft.com/office/drawing/2014/main" id="{8FA18562-8173-0747-AE4F-17E8C850535B}"/>
              </a:ext>
            </a:extLst>
          </p:cNvPr>
          <p:cNvSpPr txBox="1"/>
          <p:nvPr/>
        </p:nvSpPr>
        <p:spPr>
          <a:xfrm>
            <a:off x="293077" y="1720963"/>
            <a:ext cx="4036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92D050"/>
                </a:solidFill>
              </a:rPr>
              <a:t>The Goodyear Tire – Eagle 360</a:t>
            </a:r>
            <a:endParaRPr kumimoji="1"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9" name="텍스트상자 8">
            <a:extLst>
              <a:ext uri="{FF2B5EF4-FFF2-40B4-BE49-F238E27FC236}">
                <a16:creationId xmlns:a16="http://schemas.microsoft.com/office/drawing/2014/main" id="{09B1C2B9-F0AA-DF42-941E-CD83BBF741B1}"/>
              </a:ext>
            </a:extLst>
          </p:cNvPr>
          <p:cNvSpPr txBox="1"/>
          <p:nvPr/>
        </p:nvSpPr>
        <p:spPr>
          <a:xfrm>
            <a:off x="8009111" y="1776310"/>
            <a:ext cx="2429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92D050"/>
                </a:solidFill>
              </a:rPr>
              <a:t>KUKA </a:t>
            </a:r>
            <a:r>
              <a:rPr lang="en-US" altLang="ko-KR" sz="2400" b="1" dirty="0" err="1">
                <a:solidFill>
                  <a:srgbClr val="92D050"/>
                </a:solidFill>
              </a:rPr>
              <a:t>omniMove</a:t>
            </a:r>
            <a:endParaRPr kumimoji="1"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10" name="텍스트상자 9">
            <a:extLst>
              <a:ext uri="{FF2B5EF4-FFF2-40B4-BE49-F238E27FC236}">
                <a16:creationId xmlns:a16="http://schemas.microsoft.com/office/drawing/2014/main" id="{B5365F0C-07FB-2547-954E-D848A72E9ACF}"/>
              </a:ext>
            </a:extLst>
          </p:cNvPr>
          <p:cNvSpPr txBox="1"/>
          <p:nvPr/>
        </p:nvSpPr>
        <p:spPr>
          <a:xfrm>
            <a:off x="4991435" y="1685954"/>
            <a:ext cx="1870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solidFill>
                  <a:srgbClr val="92D050"/>
                </a:solidFill>
              </a:rPr>
              <a:t>Hankook</a:t>
            </a:r>
            <a:r>
              <a:rPr lang="en-US" altLang="ko-KR" sz="2400" b="1" dirty="0">
                <a:solidFill>
                  <a:srgbClr val="92D050"/>
                </a:solidFill>
              </a:rPr>
              <a:t> Tire</a:t>
            </a:r>
            <a:endParaRPr kumimoji="1" lang="ko-KR" altLang="en-US" sz="2400" dirty="0">
              <a:solidFill>
                <a:srgbClr val="92D050"/>
              </a:solidFill>
            </a:endParaRPr>
          </a:p>
        </p:txBody>
      </p:sp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4EA7C4C8-96C1-0F4C-A7B3-392FDFAAD5E9}"/>
              </a:ext>
            </a:extLst>
          </p:cNvPr>
          <p:cNvSpPr txBox="1"/>
          <p:nvPr/>
        </p:nvSpPr>
        <p:spPr>
          <a:xfrm>
            <a:off x="1050012" y="2784833"/>
            <a:ext cx="25230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2000" dirty="0"/>
              <a:t>Unrealistic</a:t>
            </a:r>
          </a:p>
          <a:p>
            <a:pPr marL="285750" indent="-285750">
              <a:buFontTx/>
              <a:buChar char="-"/>
            </a:pPr>
            <a:r>
              <a:rPr kumimoji="1" lang="en-US" altLang="ko-KR" sz="2000" dirty="0"/>
              <a:t>Lot of energy required</a:t>
            </a:r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endParaRPr kumimoji="1" lang="en-US" altLang="ko-KR" sz="2000" dirty="0"/>
          </a:p>
        </p:txBody>
      </p:sp>
      <p:sp>
        <p:nvSpPr>
          <p:cNvPr id="13" name="텍스트상자 12">
            <a:extLst>
              <a:ext uri="{FF2B5EF4-FFF2-40B4-BE49-F238E27FC236}">
                <a16:creationId xmlns:a16="http://schemas.microsoft.com/office/drawing/2014/main" id="{CA620F6F-8281-D14F-958F-75251C5C51B2}"/>
              </a:ext>
            </a:extLst>
          </p:cNvPr>
          <p:cNvSpPr txBox="1"/>
          <p:nvPr/>
        </p:nvSpPr>
        <p:spPr>
          <a:xfrm>
            <a:off x="8342844" y="2737567"/>
            <a:ext cx="25230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2000" dirty="0"/>
              <a:t>Unstable in high speed</a:t>
            </a:r>
          </a:p>
          <a:p>
            <a:pPr marL="285750" indent="-285750">
              <a:buFontTx/>
              <a:buChar char="-"/>
            </a:pPr>
            <a:r>
              <a:rPr kumimoji="1" lang="en-US" altLang="ko-KR" sz="2000" dirty="0"/>
              <a:t>Vulnerable to bumpy terrains.</a:t>
            </a:r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endParaRPr kumimoji="1" lang="en-US" altLang="ko-KR" sz="2000" dirty="0"/>
          </a:p>
        </p:txBody>
      </p:sp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A4CC6E91-FBD0-0642-A718-4CC496AD1F9E}"/>
              </a:ext>
            </a:extLst>
          </p:cNvPr>
          <p:cNvSpPr txBox="1"/>
          <p:nvPr/>
        </p:nvSpPr>
        <p:spPr>
          <a:xfrm>
            <a:off x="4549551" y="2895527"/>
            <a:ext cx="25230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sz="2000" dirty="0"/>
              <a:t>Cannot perform fluent movements</a:t>
            </a:r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146245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눈물 방울 2"/>
          <p:cNvSpPr/>
          <p:nvPr/>
        </p:nvSpPr>
        <p:spPr>
          <a:xfrm>
            <a:off x="4145280" y="1493520"/>
            <a:ext cx="3886200" cy="3886200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accent2">
                    <a:lumMod val="75000"/>
                  </a:schemeClr>
                </a:solidFill>
              </a:rPr>
              <a:t>Video</a:t>
            </a:r>
          </a:p>
          <a:p>
            <a:pPr algn="ctr"/>
            <a:r>
              <a:rPr kumimoji="1" lang="en-US" altLang="ko-KR" dirty="0">
                <a:solidFill>
                  <a:schemeClr val="accent2">
                    <a:lumMod val="75000"/>
                  </a:schemeClr>
                </a:solidFill>
              </a:rPr>
              <a:t>Goodyear Eagle-360</a:t>
            </a:r>
          </a:p>
          <a:p>
            <a:pPr algn="ctr"/>
            <a:r>
              <a:rPr kumimoji="1" lang="en-US" altLang="ko-KR" dirty="0">
                <a:solidFill>
                  <a:schemeClr val="accent2">
                    <a:lumMod val="75000"/>
                  </a:schemeClr>
                </a:solidFill>
              </a:rPr>
              <a:t>Concept Video</a:t>
            </a:r>
            <a:endParaRPr kumimoji="1"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실행 단추: 앞으로 또는 다음[A] 3">
            <a:hlinkClick r:id="rId3" highlightClick="1"/>
          </p:cNvPr>
          <p:cNvSpPr/>
          <p:nvPr/>
        </p:nvSpPr>
        <p:spPr>
          <a:xfrm>
            <a:off x="5684520" y="4206240"/>
            <a:ext cx="868680" cy="868680"/>
          </a:xfrm>
          <a:prstGeom prst="actionButtonForwardNext">
            <a:avLst/>
          </a:prstGeom>
          <a:solidFill>
            <a:schemeClr val="bg2">
              <a:lumMod val="75000"/>
              <a:alpha val="6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5581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701731"/>
          </a:xfrm>
        </p:spPr>
        <p:txBody>
          <a:bodyPr/>
          <a:lstStyle/>
          <a:p>
            <a:r>
              <a:rPr lang="en-US" altLang="ko-KR" b="0" dirty="0"/>
              <a:t>Larger contact area of the tire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701731"/>
          </a:xfrm>
        </p:spPr>
        <p:txBody>
          <a:bodyPr/>
          <a:lstStyle/>
          <a:p>
            <a:r>
              <a:rPr lang="en-US" altLang="ko-KR" b="0" dirty="0"/>
              <a:t>Smooth, lateral vehicle movement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048766"/>
          </a:xfrm>
        </p:spPr>
        <p:txBody>
          <a:bodyPr/>
          <a:lstStyle/>
          <a:p>
            <a:pPr fontAlgn="base"/>
            <a:r>
              <a:rPr lang="en-US" altLang="ko-KR" b="0" dirty="0"/>
              <a:t>Changing directions without changing the actual driving direction.</a:t>
            </a:r>
          </a:p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128788"/>
          </a:xfrm>
        </p:spPr>
        <p:txBody>
          <a:bodyPr/>
          <a:lstStyle/>
          <a:p>
            <a:r>
              <a:rPr lang="en-US" b="0" dirty="0"/>
              <a:t>Better control of</a:t>
            </a:r>
          </a:p>
          <a:p>
            <a:r>
              <a:rPr lang="en-US" b="0" dirty="0"/>
              <a:t>the vehicle in </a:t>
            </a:r>
          </a:p>
          <a:p>
            <a:r>
              <a:rPr lang="en-US" b="0" dirty="0"/>
              <a:t>wet/snowy </a:t>
            </a:r>
          </a:p>
          <a:p>
            <a:r>
              <a:rPr lang="en-US" b="0" dirty="0"/>
              <a:t>environment</a:t>
            </a:r>
            <a:endParaRPr lang="en-US" dirty="0"/>
          </a:p>
          <a:p>
            <a:endParaRPr lang="en-US" dirty="0"/>
          </a:p>
        </p:txBody>
      </p:sp>
      <p:sp>
        <p:nvSpPr>
          <p:cNvPr id="33" name="Content Placeholder 3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1006429"/>
          </a:xfrm>
        </p:spPr>
        <p:txBody>
          <a:bodyPr/>
          <a:lstStyle/>
          <a:p>
            <a:r>
              <a:rPr lang="en-US" altLang="ko-KR" b="0" dirty="0"/>
              <a:t>Move as need to reduce slides on potential hazards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785753"/>
            <a:ext cx="12192000" cy="535531"/>
          </a:xfrm>
        </p:spPr>
        <p:txBody>
          <a:bodyPr/>
          <a:lstStyle/>
          <a:p>
            <a:r>
              <a:rPr lang="en-US" dirty="0">
                <a:latin typeface="Tw Cen MT Condensed Extra Bold" charset="0"/>
                <a:ea typeface="Tw Cen MT Condensed Extra Bold" charset="0"/>
                <a:cs typeface="Tw Cen MT Condensed Extra Bold" charset="0"/>
              </a:rPr>
              <a:t>Benefits of Spherical Wheels presented by Goodyear</a:t>
            </a:r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48" name="Content Placeholder 4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/>
              <a:t>2</a:t>
            </a:r>
            <a:endParaRPr lang="en-US" dirty="0"/>
          </a:p>
        </p:txBody>
      </p:sp>
      <p:sp>
        <p:nvSpPr>
          <p:cNvPr id="49" name="Content Placeholder 48"/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/>
              <a:t>3</a:t>
            </a:r>
            <a:endParaRPr lang="en-US" dirty="0"/>
          </a:p>
        </p:txBody>
      </p:sp>
      <p:sp>
        <p:nvSpPr>
          <p:cNvPr id="50" name="Content Placeholder 49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/>
              <a:t>4</a:t>
            </a:r>
            <a:endParaRPr lang="en-US" dirty="0"/>
          </a:p>
        </p:txBody>
      </p:sp>
      <p:sp>
        <p:nvSpPr>
          <p:cNvPr id="51" name="Content Placeholder 50"/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/>
              <a:t>5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8438" y="6450449"/>
            <a:ext cx="23439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Reference :Goodyear’s Eagle-360 Tire concept</a:t>
            </a:r>
          </a:p>
        </p:txBody>
      </p:sp>
    </p:spTree>
    <p:extLst>
      <p:ext uri="{BB962C8B-B14F-4D97-AF65-F5344CB8AC3E}">
        <p14:creationId xmlns:p14="http://schemas.microsoft.com/office/powerpoint/2010/main" val="21612569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965" r="2396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16652" y="1259330"/>
            <a:ext cx="6096000" cy="3083921"/>
          </a:xfrm>
        </p:spPr>
        <p:txBody>
          <a:bodyPr/>
          <a:lstStyle/>
          <a:p>
            <a:r>
              <a:rPr lang="en-US" altLang="ko-KR">
                <a:latin typeface="Cambria Math" charset="0"/>
                <a:ea typeface="Cambria Math" charset="0"/>
                <a:cs typeface="Cambria Math" charset="0"/>
              </a:rPr>
              <a:t>In a wet environment(especially a water puddle), spherical shape will be able to push water side and reduce the probability of sliding.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2471446"/>
          </a:xfrm>
        </p:spPr>
        <p:txBody>
          <a:bodyPr/>
          <a:lstStyle/>
          <a:p>
            <a:r>
              <a:rPr lang="en-US" dirty="0"/>
              <a:t>Less space needed for</a:t>
            </a:r>
          </a:p>
          <a:p>
            <a:r>
              <a:rPr lang="en-US" dirty="0"/>
              <a:t>parking lots thanks to</a:t>
            </a:r>
          </a:p>
          <a:p>
            <a:r>
              <a:rPr lang="en-US" dirty="0"/>
              <a:t>tires that move in all</a:t>
            </a:r>
          </a:p>
          <a:p>
            <a:r>
              <a:rPr lang="en-US" dirty="0"/>
              <a:t>directions.</a:t>
            </a:r>
          </a:p>
        </p:txBody>
      </p:sp>
      <p:sp>
        <p:nvSpPr>
          <p:cNvPr id="40" name="Content Placeholder 39"/>
          <p:cNvSpPr>
            <a:spLocks noGrp="1"/>
          </p:cNvSpPr>
          <p:nvPr>
            <p:ph idx="18"/>
          </p:nvPr>
        </p:nvSpPr>
        <p:spPr>
          <a:xfrm>
            <a:off x="7954500" y="419100"/>
            <a:ext cx="2377440" cy="840230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776405" cy="685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1647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tf16401425</Template>
  <TotalTime>837</TotalTime>
  <Words>596</Words>
  <Application>Microsoft Macintosh PowerPoint</Application>
  <PresentationFormat>와이드스크린</PresentationFormat>
  <Paragraphs>140</Paragraphs>
  <Slides>17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6" baseType="lpstr">
      <vt:lpstr>맑은 고딕</vt:lpstr>
      <vt:lpstr>GungSeo</vt:lpstr>
      <vt:lpstr>Segoe UI</vt:lpstr>
      <vt:lpstr>Segoe UI Black</vt:lpstr>
      <vt:lpstr>Segoe UI Light</vt:lpstr>
      <vt:lpstr>Segoe UI Semibold</vt:lpstr>
      <vt:lpstr>Segoe UI Semilight</vt:lpstr>
      <vt:lpstr>Arial</vt:lpstr>
      <vt:lpstr>Arial Black</vt:lpstr>
      <vt:lpstr>Baskerville Old Face</vt:lpstr>
      <vt:lpstr>Big Caslon Medium</vt:lpstr>
      <vt:lpstr>Bradley Hand</vt:lpstr>
      <vt:lpstr>Calibri</vt:lpstr>
      <vt:lpstr>Cambria Math</vt:lpstr>
      <vt:lpstr>Imprint MT Shadow</vt:lpstr>
      <vt:lpstr>Stencil Std</vt:lpstr>
      <vt:lpstr>Tw Cen MT Condensed Extra Bold</vt:lpstr>
      <vt:lpstr>Wingdings</vt:lpstr>
      <vt:lpstr>Storybuilding Neal Creative</vt:lpstr>
      <vt:lpstr>ORBITRON</vt:lpstr>
      <vt:lpstr>“Vehicle with spherical wheels”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Justification 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Base/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ORBITRON</dc:title>
  <dc:subject/>
  <dc:creator>Tyler Kim</dc:creator>
  <cp:keywords/>
  <dc:description/>
  <cp:lastModifiedBy>Tyler Kim</cp:lastModifiedBy>
  <cp:revision>23</cp:revision>
  <cp:lastPrinted>2018-02-12T05:38:14Z</cp:lastPrinted>
  <dcterms:created xsi:type="dcterms:W3CDTF">2018-01-11T16:59:18Z</dcterms:created>
  <dcterms:modified xsi:type="dcterms:W3CDTF">2018-02-12T06:00:46Z</dcterms:modified>
  <cp:category/>
</cp:coreProperties>
</file>

<file path=docProps/thumbnail.jpeg>
</file>